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88825"/>
  <p:notesSz cx="6858000" cy="9144000"/>
  <p:embeddedFontLst>
    <p:embeddedFont>
      <p:font typeface="Constanti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95DF142-E48E-4A9D-BF9D-731A227E066C}">
  <a:tblStyle styleId="{B95DF142-E48E-4A9D-BF9D-731A227E066C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CE7"/>
          </a:solidFill>
        </a:fill>
      </a:tcStyle>
    </a:wholeTbl>
    <a:band1H>
      <a:tcTxStyle/>
      <a:tcStyle>
        <a:fill>
          <a:solidFill>
            <a:srgbClr val="FAD6CB"/>
          </a:solidFill>
        </a:fill>
      </a:tcStyle>
    </a:band1H>
    <a:band2H>
      <a:tcTxStyle/>
    </a:band2H>
    <a:band1V>
      <a:tcTxStyle/>
      <a:tcStyle>
        <a:fill>
          <a:solidFill>
            <a:srgbClr val="FAD6CB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nstantia-bold.fntdata"/><Relationship Id="rId10" Type="http://schemas.openxmlformats.org/officeDocument/2006/relationships/slide" Target="slides/slide4.xml"/><Relationship Id="rId32" Type="http://schemas.openxmlformats.org/officeDocument/2006/relationships/font" Target="fonts/Constantia-regular.fntdata"/><Relationship Id="rId13" Type="http://schemas.openxmlformats.org/officeDocument/2006/relationships/slide" Target="slides/slide7.xml"/><Relationship Id="rId35" Type="http://schemas.openxmlformats.org/officeDocument/2006/relationships/font" Target="fonts/Constantia-boldItalic.fntdata"/><Relationship Id="rId12" Type="http://schemas.openxmlformats.org/officeDocument/2006/relationships/slide" Target="slides/slide6.xml"/><Relationship Id="rId34" Type="http://schemas.openxmlformats.org/officeDocument/2006/relationships/font" Target="fonts/Constantia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1" name="Google Shape;34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2" name="Google Shape;352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2" name="Google Shape;36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2" name="Google Shape;37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6" name="Google Shape;38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1" name="Google Shape;40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5" name="Google Shape;41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8" name="Google Shape;25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3" name="Google Shape;48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8" name="Google Shape;28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6" name="Google Shape;32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027613"/>
            <a:ext cx="4046538" cy="1828800"/>
          </a:xfrm>
          <a:custGeom>
            <a:rect b="b" l="l" r="r" t="t"/>
            <a:pathLst>
              <a:path extrusionOk="0" h="576" w="1275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rgbClr val="EEF2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5138738"/>
            <a:ext cx="3687763" cy="1717675"/>
          </a:xfrm>
          <a:custGeom>
            <a:rect b="b" l="l" r="r" t="t"/>
            <a:pathLst>
              <a:path extrusionOk="0" h="541" w="116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D0600B"/>
              </a:gs>
              <a:gs pos="37000">
                <a:srgbClr val="F3842E"/>
              </a:gs>
              <a:gs pos="100000">
                <a:srgbClr val="F5934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20" name="Google Shape;20;p2"/>
            <p:cNvSpPr/>
            <p:nvPr/>
          </p:nvSpPr>
          <p:spPr>
            <a:xfrm>
              <a:off x="69850" y="679608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2400" y="59769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300" y="6773863"/>
              <a:ext cx="25400" cy="12700"/>
            </a:xfrm>
            <a:custGeom>
              <a:rect b="b" l="l" r="r" t="t"/>
              <a:pathLst>
                <a:path extrusionOk="0" h="4" w="8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39925" y="680561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9300" y="6805613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08200" y="6827838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87475" y="6789738"/>
              <a:ext cx="28575" cy="19050"/>
            </a:xfrm>
            <a:custGeom>
              <a:rect b="b" l="l" r="r" t="t"/>
              <a:pathLst>
                <a:path extrusionOk="0" h="6" w="9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075" y="59547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55775" y="6792913"/>
              <a:ext cx="19050" cy="15875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750" y="620871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50" y="6443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50" y="6345238"/>
              <a:ext cx="22225" cy="53975"/>
            </a:xfrm>
            <a:custGeom>
              <a:rect b="b" l="l" r="r" t="t"/>
              <a:pathLst>
                <a:path extrusionOk="0" h="17" w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50" y="6259513"/>
              <a:ext cx="9525" cy="19050"/>
            </a:xfrm>
            <a:custGeom>
              <a:rect b="b" l="l" r="r" t="t"/>
              <a:pathLst>
                <a:path extrusionOk="0" h="6" w="3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925" y="6297613"/>
              <a:ext cx="38100" cy="57150"/>
            </a:xfrm>
            <a:custGeom>
              <a:rect b="b" l="l" r="r" t="t"/>
              <a:pathLst>
                <a:path extrusionOk="0" h="18" w="12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025" y="6402388"/>
              <a:ext cx="15875" cy="9525"/>
            </a:xfrm>
            <a:custGeom>
              <a:rect b="b" l="l" r="r" t="t"/>
              <a:pathLst>
                <a:path extrusionOk="0" h="3" w="5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25" y="6173788"/>
              <a:ext cx="12700" cy="15875"/>
            </a:xfrm>
            <a:custGeom>
              <a:rect b="b" l="l" r="r" t="t"/>
              <a:pathLst>
                <a:path extrusionOk="0" h="5" w="4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75" y="6491288"/>
              <a:ext cx="101600" cy="133350"/>
            </a:xfrm>
            <a:custGeom>
              <a:rect b="b" l="l" r="r" t="t"/>
              <a:pathLst>
                <a:path extrusionOk="0" h="42" w="3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700" y="6230938"/>
              <a:ext cx="25400" cy="34925"/>
            </a:xfrm>
            <a:custGeom>
              <a:rect b="b" l="l" r="r" t="t"/>
              <a:pathLst>
                <a:path extrusionOk="0" h="11" w="8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875" y="6618288"/>
              <a:ext cx="19050" cy="19050"/>
            </a:xfrm>
            <a:custGeom>
              <a:rect b="b" l="l" r="r" t="t"/>
              <a:pathLst>
                <a:path extrusionOk="0" h="6" w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50" y="6421438"/>
              <a:ext cx="66675" cy="107950"/>
            </a:xfrm>
            <a:custGeom>
              <a:rect b="b" l="l" r="r" t="t"/>
              <a:pathLst>
                <a:path extrusionOk="0" h="34" w="21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0825" y="597058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4950" y="5681663"/>
              <a:ext cx="31750" cy="12700"/>
            </a:xfrm>
            <a:custGeom>
              <a:rect b="b" l="l" r="r" t="t"/>
              <a:pathLst>
                <a:path extrusionOk="0" h="4" w="10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5425" y="5662613"/>
              <a:ext cx="31750" cy="31750"/>
            </a:xfrm>
            <a:custGeom>
              <a:rect b="b" l="l" r="r" t="t"/>
              <a:pathLst>
                <a:path extrusionOk="0" h="10" w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775" y="5688013"/>
              <a:ext cx="6350" cy="9525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4475" y="5745163"/>
              <a:ext cx="38100" cy="44450"/>
            </a:xfrm>
            <a:custGeom>
              <a:rect b="b" l="l" r="r" t="t"/>
              <a:pathLst>
                <a:path extrusionOk="0" h="14" w="12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5900" y="5811838"/>
              <a:ext cx="38100" cy="60325"/>
            </a:xfrm>
            <a:custGeom>
              <a:rect b="b" l="l" r="r" t="t"/>
              <a:pathLst>
                <a:path extrusionOk="0" h="19" w="12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4775" y="5519738"/>
              <a:ext cx="82550" cy="161925"/>
            </a:xfrm>
            <a:custGeom>
              <a:rect b="b" l="l" r="r" t="t"/>
              <a:pathLst>
                <a:path extrusionOk="0" h="51" w="26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675" y="5700713"/>
              <a:ext cx="47625" cy="85725"/>
            </a:xfrm>
            <a:custGeom>
              <a:rect b="b" l="l" r="r" t="t"/>
              <a:pathLst>
                <a:path extrusionOk="0" h="27" w="15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150" y="5294313"/>
              <a:ext cx="66675" cy="53975"/>
            </a:xfrm>
            <a:custGeom>
              <a:rect b="b" l="l" r="r" t="t"/>
              <a:pathLst>
                <a:path extrusionOk="0" h="17" w="21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63525" y="5862638"/>
              <a:ext cx="25400" cy="31750"/>
            </a:xfrm>
            <a:custGeom>
              <a:rect b="b" l="l" r="r" t="t"/>
              <a:pathLst>
                <a:path extrusionOk="0" h="10" w="8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775" y="5513388"/>
              <a:ext cx="34925" cy="69850"/>
            </a:xfrm>
            <a:custGeom>
              <a:rect b="b" l="l" r="r" t="t"/>
              <a:pathLst>
                <a:path extrusionOk="0" h="22" w="11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900" y="5437188"/>
              <a:ext cx="31750" cy="31750"/>
            </a:xfrm>
            <a:custGeom>
              <a:rect b="b" l="l" r="r" t="t"/>
              <a:pathLst>
                <a:path extrusionOk="0" h="10" w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0" y="5475288"/>
              <a:ext cx="38100" cy="31750"/>
            </a:xfrm>
            <a:custGeom>
              <a:rect b="b" l="l" r="r" t="t"/>
              <a:pathLst>
                <a:path extrusionOk="0" h="10" w="12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425" y="5332413"/>
              <a:ext cx="127000" cy="149225"/>
            </a:xfrm>
            <a:custGeom>
              <a:rect b="b" l="l" r="r" t="t"/>
              <a:pathLst>
                <a:path extrusionOk="0" h="47" w="40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5900" y="5481638"/>
              <a:ext cx="22225" cy="22225"/>
            </a:xfrm>
            <a:custGeom>
              <a:rect b="b" l="l" r="r" t="t"/>
              <a:pathLst>
                <a:path extrusionOk="0" h="7" w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8900" y="5487988"/>
              <a:ext cx="63500" cy="114300"/>
            </a:xfrm>
            <a:custGeom>
              <a:rect b="b" l="l" r="r" t="t"/>
              <a:pathLst>
                <a:path extrusionOk="0" h="36" w="20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97125" y="6834188"/>
              <a:ext cx="101600" cy="25400"/>
            </a:xfrm>
            <a:custGeom>
              <a:rect b="b" l="l" r="r" t="t"/>
              <a:pathLst>
                <a:path extrusionOk="0" h="8" w="32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0350" y="5580063"/>
              <a:ext cx="15875" cy="28575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0350" y="55927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1925" y="5894388"/>
              <a:ext cx="104775" cy="174625"/>
            </a:xfrm>
            <a:custGeom>
              <a:rect b="b" l="l" r="r" t="t"/>
              <a:pathLst>
                <a:path extrusionOk="0" h="55" w="33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5750" y="56340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5750" y="56340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2400" y="5973763"/>
              <a:ext cx="15875" cy="19050"/>
            </a:xfrm>
            <a:custGeom>
              <a:rect b="b" l="l" r="r" t="t"/>
              <a:pathLst>
                <a:path extrusionOk="0" h="6" w="5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6225" y="5624513"/>
              <a:ext cx="9525" cy="12700"/>
            </a:xfrm>
            <a:custGeom>
              <a:rect b="b" l="l" r="r" t="t"/>
              <a:pathLst>
                <a:path extrusionOk="0" h="4" w="3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050" y="5688013"/>
              <a:ext cx="19050" cy="12700"/>
            </a:xfrm>
            <a:custGeom>
              <a:rect b="b" l="l" r="r" t="t"/>
              <a:pathLst>
                <a:path extrusionOk="0" h="4" w="6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575" y="5700713"/>
              <a:ext cx="38100" cy="50800"/>
            </a:xfrm>
            <a:custGeom>
              <a:rect b="b" l="l" r="r" t="t"/>
              <a:pathLst>
                <a:path extrusionOk="0" h="16" w="12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350" y="5522913"/>
              <a:ext cx="34925" cy="60325"/>
            </a:xfrm>
            <a:custGeom>
              <a:rect b="b" l="l" r="r" t="t"/>
              <a:pathLst>
                <a:path extrusionOk="0" h="19" w="11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4775" y="5586413"/>
              <a:ext cx="127000" cy="219075"/>
            </a:xfrm>
            <a:custGeom>
              <a:rect b="b" l="l" r="r" t="t"/>
              <a:pathLst>
                <a:path extrusionOk="0" h="69" w="40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1925" y="6027738"/>
              <a:ext cx="6350" cy="6350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2400" y="5995988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400" y="5345113"/>
              <a:ext cx="44450" cy="50800"/>
            </a:xfrm>
            <a:custGeom>
              <a:rect b="b" l="l" r="r" t="t"/>
              <a:pathLst>
                <a:path extrusionOk="0" h="16" w="14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5750" y="564038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525" y="5402263"/>
              <a:ext cx="50800" cy="53975"/>
            </a:xfrm>
            <a:custGeom>
              <a:rect b="b" l="l" r="r" t="t"/>
              <a:pathLst>
                <a:path extrusionOk="0" h="17" w="16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75" y="5395913"/>
              <a:ext cx="28575" cy="28575"/>
            </a:xfrm>
            <a:custGeom>
              <a:rect b="b" l="l" r="r" t="t"/>
              <a:pathLst>
                <a:path extrusionOk="0" h="9" w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75" y="5268913"/>
              <a:ext cx="57150" cy="139700"/>
            </a:xfrm>
            <a:custGeom>
              <a:rect b="b" l="l" r="r" t="t"/>
              <a:pathLst>
                <a:path extrusionOk="0" h="44" w="18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77975" y="68405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50825" y="67643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700" y="5468938"/>
              <a:ext cx="50800" cy="57150"/>
            </a:xfrm>
            <a:custGeom>
              <a:rect b="b" l="l" r="r" t="t"/>
              <a:pathLst>
                <a:path extrusionOk="0" h="18" w="16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7500" y="5830888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925" y="5662613"/>
              <a:ext cx="19050" cy="44450"/>
            </a:xfrm>
            <a:custGeom>
              <a:rect b="b" l="l" r="r" t="t"/>
              <a:pathLst>
                <a:path extrusionOk="0" h="14" w="6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5750" y="563721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0675" y="5849938"/>
              <a:ext cx="31750" cy="92075"/>
            </a:xfrm>
            <a:custGeom>
              <a:rect b="b" l="l" r="r" t="t"/>
              <a:pathLst>
                <a:path extrusionOk="0" h="29" w="10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52400" y="6710363"/>
              <a:ext cx="25400" cy="28575"/>
            </a:xfrm>
            <a:custGeom>
              <a:rect b="b" l="l" r="r" t="t"/>
              <a:pathLst>
                <a:path extrusionOk="0" h="9" w="8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0" y="68373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511300" y="657066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11275" y="6621463"/>
              <a:ext cx="25400" cy="15875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57300" y="6627813"/>
              <a:ext cx="31750" cy="41275"/>
            </a:xfrm>
            <a:custGeom>
              <a:rect b="b" l="l" r="r" t="t"/>
              <a:pathLst>
                <a:path extrusionOk="0" h="13" w="10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33500" y="6605588"/>
              <a:ext cx="12700" cy="15875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76325" y="6767513"/>
              <a:ext cx="28575" cy="31750"/>
            </a:xfrm>
            <a:custGeom>
              <a:rect b="b" l="l" r="r" t="t"/>
              <a:pathLst>
                <a:path extrusionOk="0" h="10" w="9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85850" y="6637338"/>
              <a:ext cx="88900" cy="104775"/>
            </a:xfrm>
            <a:custGeom>
              <a:rect b="b" l="l" r="r" t="t"/>
              <a:pathLst>
                <a:path extrusionOk="0" h="33" w="28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84275" y="6650038"/>
              <a:ext cx="38100" cy="63500"/>
            </a:xfrm>
            <a:custGeom>
              <a:rect b="b" l="l" r="r" t="t"/>
              <a:pathLst>
                <a:path extrusionOk="0" h="20" w="12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4125" y="6751638"/>
              <a:ext cx="9525" cy="9525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88950" y="6592888"/>
              <a:ext cx="146050" cy="273050"/>
            </a:xfrm>
            <a:custGeom>
              <a:rect b="b" l="l" r="r" t="t"/>
              <a:pathLst>
                <a:path extrusionOk="0" h="86" w="4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2450" y="66913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600" y="685323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397000" y="6621463"/>
              <a:ext cx="117475" cy="73025"/>
            </a:xfrm>
            <a:custGeom>
              <a:rect b="b" l="l" r="r" t="t"/>
              <a:pathLst>
                <a:path extrusionOk="0" h="23" w="37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11300" y="6532563"/>
              <a:ext cx="38100" cy="38100"/>
            </a:xfrm>
            <a:custGeom>
              <a:rect b="b" l="l" r="r" t="t"/>
              <a:pathLst>
                <a:path extrusionOk="0" h="12" w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57325" y="6583363"/>
              <a:ext cx="69850" cy="47625"/>
            </a:xfrm>
            <a:custGeom>
              <a:rect b="b" l="l" r="r" t="t"/>
              <a:pathLst>
                <a:path extrusionOk="0" h="15" w="22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4900" y="682466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4775" y="68786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44575" y="6691313"/>
              <a:ext cx="25400" cy="25400"/>
            </a:xfrm>
            <a:custGeom>
              <a:rect b="b" l="l" r="r" t="t"/>
              <a:pathLst>
                <a:path extrusionOk="0" h="8" w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09650" y="6757988"/>
              <a:ext cx="25400" cy="38100"/>
            </a:xfrm>
            <a:custGeom>
              <a:rect b="b" l="l" r="r" t="t"/>
              <a:pathLst>
                <a:path extrusionOk="0" h="12" w="8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47750" y="6665913"/>
              <a:ext cx="44450" cy="31750"/>
            </a:xfrm>
            <a:custGeom>
              <a:rect b="b" l="l" r="r" t="t"/>
              <a:pathLst>
                <a:path extrusionOk="0" h="10" w="14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3775" y="6796088"/>
              <a:ext cx="15875" cy="19050"/>
            </a:xfrm>
            <a:custGeom>
              <a:rect b="b" l="l" r="r" t="t"/>
              <a:pathLst>
                <a:path extrusionOk="0" h="6" w="5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08050" y="6707188"/>
              <a:ext cx="107950" cy="158750"/>
            </a:xfrm>
            <a:custGeom>
              <a:rect b="b" l="l" r="r" t="t"/>
              <a:pathLst>
                <a:path extrusionOk="0" h="50" w="34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550" y="6215063"/>
              <a:ext cx="15875" cy="31750"/>
            </a:xfrm>
            <a:custGeom>
              <a:rect b="b" l="l" r="r" t="t"/>
              <a:pathLst>
                <a:path extrusionOk="0" h="10" w="5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1325" y="6148388"/>
              <a:ext cx="31750" cy="25400"/>
            </a:xfrm>
            <a:custGeom>
              <a:rect b="b" l="l" r="r" t="t"/>
              <a:pathLst>
                <a:path extrusionOk="0" h="8" w="10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3550" y="6348413"/>
              <a:ext cx="25400" cy="47625"/>
            </a:xfrm>
            <a:custGeom>
              <a:rect b="b" l="l" r="r" t="t"/>
              <a:pathLst>
                <a:path extrusionOk="0" h="15" w="8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22275" y="6373813"/>
              <a:ext cx="38100" cy="88900"/>
            </a:xfrm>
            <a:custGeom>
              <a:rect b="b" l="l" r="r" t="t"/>
              <a:pathLst>
                <a:path extrusionOk="0" h="28" w="12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69900" y="6132513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73075" y="6275388"/>
              <a:ext cx="12700" cy="9525"/>
            </a:xfrm>
            <a:custGeom>
              <a:rect b="b" l="l" r="r" t="t"/>
              <a:pathLst>
                <a:path extrusionOk="0" h="3" w="4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4050" y="6034088"/>
              <a:ext cx="22225" cy="25400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286000" y="6811963"/>
              <a:ext cx="76200" cy="28575"/>
            </a:xfrm>
            <a:custGeom>
              <a:rect b="b" l="l" r="r" t="t"/>
              <a:pathLst>
                <a:path extrusionOk="0" h="9" w="24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81050" y="5834063"/>
              <a:ext cx="34925" cy="114300"/>
            </a:xfrm>
            <a:custGeom>
              <a:rect b="b" l="l" r="r" t="t"/>
              <a:pathLst>
                <a:path extrusionOk="0" h="36" w="11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5775" y="62849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98500" y="6303963"/>
              <a:ext cx="34925" cy="114300"/>
            </a:xfrm>
            <a:custGeom>
              <a:rect b="b" l="l" r="r" t="t"/>
              <a:pathLst>
                <a:path extrusionOk="0" h="36" w="11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7175" y="687228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23900" y="6113463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25425" y="6469063"/>
              <a:ext cx="31750" cy="95250"/>
            </a:xfrm>
            <a:custGeom>
              <a:rect b="b" l="l" r="r" t="t"/>
              <a:pathLst>
                <a:path extrusionOk="0" h="30" w="1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85775" y="6837363"/>
              <a:ext cx="9525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4375" y="6275388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85800" y="6408738"/>
              <a:ext cx="28575" cy="31750"/>
            </a:xfrm>
            <a:custGeom>
              <a:rect b="b" l="l" r="r" t="t"/>
              <a:pathLst>
                <a:path extrusionOk="0" h="10" w="9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71475" y="6507163"/>
              <a:ext cx="38100" cy="50800"/>
            </a:xfrm>
            <a:custGeom>
              <a:rect b="b" l="l" r="r" t="t"/>
              <a:pathLst>
                <a:path extrusionOk="0" h="16" w="12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3225" y="6300788"/>
              <a:ext cx="12700" cy="31750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1475" y="6507163"/>
              <a:ext cx="9525" cy="12700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0200" y="6288088"/>
              <a:ext cx="19050" cy="38100"/>
            </a:xfrm>
            <a:custGeom>
              <a:rect b="b" l="l" r="r" t="t"/>
              <a:pathLst>
                <a:path extrusionOk="0" h="12" w="6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2900" y="6564313"/>
              <a:ext cx="31750" cy="50800"/>
            </a:xfrm>
            <a:custGeom>
              <a:rect b="b" l="l" r="r" t="t"/>
              <a:pathLst>
                <a:path extrusionOk="0" h="16" w="10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69875" y="6367463"/>
              <a:ext cx="25400" cy="66675"/>
            </a:xfrm>
            <a:custGeom>
              <a:rect b="b" l="l" r="r" t="t"/>
              <a:pathLst>
                <a:path extrusionOk="0" h="21" w="8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82600" y="68532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52475" y="6405563"/>
              <a:ext cx="977900" cy="454025"/>
            </a:xfrm>
            <a:custGeom>
              <a:rect b="b" l="l" r="r" t="t"/>
              <a:pathLst>
                <a:path extrusionOk="0" h="143" w="308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89075" y="6821488"/>
              <a:ext cx="88900" cy="34925"/>
            </a:xfrm>
            <a:custGeom>
              <a:rect b="b" l="l" r="r" t="t"/>
              <a:pathLst>
                <a:path extrusionOk="0" h="11" w="28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58925" y="6811963"/>
              <a:ext cx="101600" cy="44450"/>
            </a:xfrm>
            <a:custGeom>
              <a:rect b="b" l="l" r="r" t="t"/>
              <a:pathLst>
                <a:path extrusionOk="0" h="14" w="32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925" y="6735763"/>
              <a:ext cx="123825" cy="120650"/>
            </a:xfrm>
            <a:custGeom>
              <a:rect b="b" l="l" r="r" t="t"/>
              <a:pathLst>
                <a:path extrusionOk="0" h="38" w="39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28750" y="6415088"/>
              <a:ext cx="835025" cy="441325"/>
            </a:xfrm>
            <a:custGeom>
              <a:rect b="b" l="l" r="r" t="t"/>
              <a:pathLst>
                <a:path extrusionOk="0" h="139" w="263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3350" y="6818313"/>
              <a:ext cx="41275" cy="38100"/>
            </a:xfrm>
            <a:custGeom>
              <a:rect b="b" l="l" r="r" t="t"/>
              <a:pathLst>
                <a:path extrusionOk="0" h="12" w="13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44600" y="6853238"/>
              <a:ext cx="9525" cy="3175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77925" y="6684963"/>
              <a:ext cx="295275" cy="171450"/>
            </a:xfrm>
            <a:custGeom>
              <a:rect b="b" l="l" r="r" t="t"/>
              <a:pathLst>
                <a:path extrusionOk="0" h="54" w="93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50" y="5662613"/>
              <a:ext cx="803275" cy="1193800"/>
            </a:xfrm>
            <a:custGeom>
              <a:rect b="b" l="l" r="r" t="t"/>
              <a:pathLst>
                <a:path extrusionOk="0" h="376" w="253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0" y="6542088"/>
              <a:ext cx="146050" cy="314325"/>
            </a:xfrm>
            <a:custGeom>
              <a:rect b="b" l="l" r="r" t="t"/>
              <a:pathLst>
                <a:path extrusionOk="0" h="99" w="46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65300" y="6786563"/>
              <a:ext cx="95250" cy="66675"/>
            </a:xfrm>
            <a:custGeom>
              <a:rect b="b" l="l" r="r" t="t"/>
              <a:pathLst>
                <a:path extrusionOk="0" h="21" w="30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54175" y="6804978"/>
              <a:ext cx="82550" cy="50800"/>
            </a:xfrm>
            <a:custGeom>
              <a:rect b="b" l="l" r="r" t="t"/>
              <a:pathLst>
                <a:path extrusionOk="0" h="16" w="2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41" name="Google Shape;141;p2"/>
          <p:cNvSpPr/>
          <p:nvPr/>
        </p:nvSpPr>
        <p:spPr>
          <a:xfrm>
            <a:off x="7586663" y="5129213"/>
            <a:ext cx="4605338" cy="1730375"/>
          </a:xfrm>
          <a:custGeom>
            <a:rect b="b" l="l" r="r" t="t"/>
            <a:pathLst>
              <a:path extrusionOk="0" h="545" w="1451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rgbClr val="EEF2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059738" y="5243513"/>
            <a:ext cx="4132263" cy="1616075"/>
          </a:xfrm>
          <a:custGeom>
            <a:rect b="b" l="l" r="r" t="t"/>
            <a:pathLst>
              <a:path extrusionOk="0" h="509" w="1302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rgbClr val="D0600B"/>
              </a:gs>
              <a:gs pos="37000">
                <a:srgbClr val="F3842E"/>
              </a:gs>
              <a:gs pos="100000">
                <a:srgbClr val="F59349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43" name="Google Shape;143;p2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</p:grpSpPr>
        <p:sp>
          <p:nvSpPr>
            <p:cNvPr id="144" name="Google Shape;144;p2"/>
            <p:cNvSpPr/>
            <p:nvPr/>
          </p:nvSpPr>
          <p:spPr>
            <a:xfrm>
              <a:off x="11388725" y="5741988"/>
              <a:ext cx="101600" cy="53975"/>
            </a:xfrm>
            <a:custGeom>
              <a:rect b="b" l="l" r="r" t="t"/>
              <a:pathLst>
                <a:path extrusionOk="0" h="17" w="32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753725" y="5900738"/>
              <a:ext cx="136525" cy="269875"/>
            </a:xfrm>
            <a:custGeom>
              <a:rect b="b" l="l" r="r" t="t"/>
              <a:pathLst>
                <a:path extrusionOk="0" h="85" w="43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34775" y="5719763"/>
              <a:ext cx="69850" cy="53975"/>
            </a:xfrm>
            <a:custGeom>
              <a:rect b="b" l="l" r="r" t="t"/>
              <a:pathLst>
                <a:path extrusionOk="0" h="17" w="22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744325" y="5875338"/>
              <a:ext cx="57150" cy="44450"/>
            </a:xfrm>
            <a:custGeom>
              <a:rect b="b" l="l" r="r" t="t"/>
              <a:pathLst>
                <a:path extrusionOk="0" h="14" w="18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623675" y="5875338"/>
              <a:ext cx="66675" cy="47625"/>
            </a:xfrm>
            <a:custGeom>
              <a:rect b="b" l="l" r="r" t="t"/>
              <a:pathLst>
                <a:path extrusionOk="0" h="15" w="21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1766550" y="5726113"/>
              <a:ext cx="60325" cy="41275"/>
            </a:xfrm>
            <a:custGeom>
              <a:rect b="b" l="l" r="r" t="t"/>
              <a:pathLst>
                <a:path extrusionOk="0" h="13" w="19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649075" y="5716588"/>
              <a:ext cx="79375" cy="41275"/>
            </a:xfrm>
            <a:custGeom>
              <a:rect b="b" l="l" r="r" t="t"/>
              <a:pathLst>
                <a:path extrusionOk="0" h="13" w="25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820525" y="6129338"/>
              <a:ext cx="31750" cy="25400"/>
            </a:xfrm>
            <a:custGeom>
              <a:rect b="b" l="l" r="r" t="t"/>
              <a:pathLst>
                <a:path extrusionOk="0" h="8" w="10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1347450" y="5916613"/>
              <a:ext cx="101600" cy="57150"/>
            </a:xfrm>
            <a:custGeom>
              <a:rect b="b" l="l" r="r" t="t"/>
              <a:pathLst>
                <a:path extrusionOk="0" h="18" w="32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998200" y="5995988"/>
              <a:ext cx="904875" cy="593725"/>
            </a:xfrm>
            <a:custGeom>
              <a:rect b="b" l="l" r="r" t="t"/>
              <a:pathLst>
                <a:path extrusionOk="0" h="187" w="285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750675" y="6129338"/>
              <a:ext cx="28575" cy="19050"/>
            </a:xfrm>
            <a:custGeom>
              <a:rect b="b" l="l" r="r" t="t"/>
              <a:pathLst>
                <a:path extrusionOk="0" h="6" w="9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480800" y="5888038"/>
              <a:ext cx="76200" cy="47625"/>
            </a:xfrm>
            <a:custGeom>
              <a:rect b="b" l="l" r="r" t="t"/>
              <a:pathLst>
                <a:path extrusionOk="0" h="15" w="24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410700" y="6535738"/>
              <a:ext cx="241300" cy="190500"/>
            </a:xfrm>
            <a:custGeom>
              <a:rect b="b" l="l" r="r" t="t"/>
              <a:pathLst>
                <a:path extrusionOk="0" h="60" w="76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156700" y="6646863"/>
              <a:ext cx="114300" cy="60325"/>
            </a:xfrm>
            <a:custGeom>
              <a:rect b="b" l="l" r="r" t="t"/>
              <a:pathLst>
                <a:path extrusionOk="0" h="19" w="36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810750" y="6621463"/>
              <a:ext cx="101600" cy="88900"/>
            </a:xfrm>
            <a:custGeom>
              <a:rect b="b" l="l" r="r" t="t"/>
              <a:pathLst>
                <a:path extrusionOk="0" h="28" w="32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734550" y="6761163"/>
              <a:ext cx="85725" cy="98425"/>
            </a:xfrm>
            <a:custGeom>
              <a:rect b="b" l="l" r="r" t="t"/>
              <a:pathLst>
                <a:path extrusionOk="0" h="31" w="27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744075" y="6694488"/>
              <a:ext cx="241300" cy="206375"/>
            </a:xfrm>
            <a:custGeom>
              <a:rect b="b" l="l" r="r" t="t"/>
              <a:pathLst>
                <a:path extrusionOk="0" h="65" w="76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0233025" y="6764338"/>
              <a:ext cx="136525" cy="98425"/>
            </a:xfrm>
            <a:custGeom>
              <a:rect b="b" l="l" r="r" t="t"/>
              <a:pathLst>
                <a:path extrusionOk="0" h="31" w="43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1249025" y="5792788"/>
              <a:ext cx="117475" cy="66675"/>
            </a:xfrm>
            <a:custGeom>
              <a:rect b="b" l="l" r="r" t="t"/>
              <a:pathLst>
                <a:path extrusionOk="0" h="21" w="37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141075" y="5751513"/>
              <a:ext cx="69850" cy="34925"/>
            </a:xfrm>
            <a:custGeom>
              <a:rect b="b" l="l" r="r" t="t"/>
              <a:pathLst>
                <a:path extrusionOk="0" h="11" w="22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141200" y="5722938"/>
              <a:ext cx="38100" cy="60325"/>
            </a:xfrm>
            <a:custGeom>
              <a:rect b="b" l="l" r="r" t="t"/>
              <a:pathLst>
                <a:path extrusionOk="0" h="19" w="12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347450" y="6764338"/>
              <a:ext cx="47625" cy="79375"/>
            </a:xfrm>
            <a:custGeom>
              <a:rect b="b" l="l" r="r" t="t"/>
              <a:pathLst>
                <a:path extrusionOk="0" h="25" w="1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1940540" y="5339715"/>
              <a:ext cx="251460" cy="119698"/>
            </a:xfrm>
            <a:custGeom>
              <a:rect b="b" l="l" r="r" t="t"/>
              <a:pathLst>
                <a:path extrusionOk="0" h="38" w="80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956925" y="5406390"/>
              <a:ext cx="1235075" cy="1478598"/>
            </a:xfrm>
            <a:custGeom>
              <a:rect b="b" l="l" r="r" t="t"/>
              <a:pathLst>
                <a:path extrusionOk="0" h="467" w="389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066213" y="6475413"/>
              <a:ext cx="1430338" cy="396875"/>
            </a:xfrm>
            <a:custGeom>
              <a:rect b="b" l="l" r="r" t="t"/>
              <a:pathLst>
                <a:path extrusionOk="0" h="125" w="451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604500" y="5810250"/>
              <a:ext cx="504825" cy="1049338"/>
            </a:xfrm>
            <a:custGeom>
              <a:rect b="b" l="l" r="r" t="t"/>
              <a:pathLst>
                <a:path extrusionOk="0" h="331" w="159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842625" y="5913438"/>
              <a:ext cx="498475" cy="946150"/>
            </a:xfrm>
            <a:custGeom>
              <a:rect b="b" l="l" r="r" t="t"/>
              <a:pathLst>
                <a:path extrusionOk="0" h="298" w="157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766425" y="5843588"/>
              <a:ext cx="469900" cy="1016000"/>
            </a:xfrm>
            <a:custGeom>
              <a:rect b="b" l="l" r="r" t="t"/>
              <a:pathLst>
                <a:path extrusionOk="0" h="320" w="148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1861800" y="6573838"/>
              <a:ext cx="95250" cy="285750"/>
            </a:xfrm>
            <a:custGeom>
              <a:rect b="b" l="l" r="r" t="t"/>
              <a:pathLst>
                <a:path extrusionOk="0" h="90" w="3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121900" y="6831013"/>
              <a:ext cx="60325" cy="28575"/>
            </a:xfrm>
            <a:custGeom>
              <a:rect b="b" l="l" r="r" t="t"/>
              <a:pathLst>
                <a:path extrusionOk="0" h="9" w="1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163175" y="6773863"/>
              <a:ext cx="168275" cy="85725"/>
            </a:xfrm>
            <a:custGeom>
              <a:rect b="b" l="l" r="r" t="t"/>
              <a:pathLst>
                <a:path extrusionOk="0" h="27" w="53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6824663" y="4976813"/>
            <a:ext cx="5367338" cy="1879600"/>
          </a:xfrm>
          <a:custGeom>
            <a:rect b="b" l="l" r="r" t="t"/>
            <a:pathLst>
              <a:path extrusionOk="0" h="592" w="1691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475538" y="5110163"/>
            <a:ext cx="4716463" cy="1749425"/>
          </a:xfrm>
          <a:custGeom>
            <a:rect b="b" l="l" r="r" t="t"/>
            <a:pathLst>
              <a:path extrusionOk="0" h="551" w="1486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77" name="Google Shape;177;p2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</p:grpSpPr>
        <p:sp>
          <p:nvSpPr>
            <p:cNvPr id="178" name="Google Shape;178;p2"/>
            <p:cNvSpPr/>
            <p:nvPr/>
          </p:nvSpPr>
          <p:spPr>
            <a:xfrm>
              <a:off x="3675063" y="6808788"/>
              <a:ext cx="238125" cy="50800"/>
            </a:xfrm>
            <a:custGeom>
              <a:rect b="b" l="l" r="r" t="t"/>
              <a:pathLst>
                <a:path extrusionOk="0" h="16" w="75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350" y="3359150"/>
              <a:ext cx="12185650" cy="3976688"/>
            </a:xfrm>
            <a:custGeom>
              <a:rect b="b" l="l" r="r" t="t"/>
              <a:pathLst>
                <a:path extrusionOk="0" h="1252" w="3839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201988" y="6656388"/>
              <a:ext cx="825500" cy="203200"/>
            </a:xfrm>
            <a:custGeom>
              <a:rect b="b" l="l" r="r" t="t"/>
              <a:pathLst>
                <a:path extrusionOk="0" h="64" w="260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81" name="Google Shape;181;p2"/>
          <p:cNvSpPr txBox="1"/>
          <p:nvPr>
            <p:ph type="ctrTitle"/>
          </p:nvPr>
        </p:nvSpPr>
        <p:spPr>
          <a:xfrm>
            <a:off x="1522412" y="6858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nstantia"/>
              <a:buNone/>
              <a:defRPr b="1" i="0" sz="6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2" name="Google Shape;182;p2"/>
          <p:cNvSpPr txBox="1"/>
          <p:nvPr>
            <p:ph idx="1" type="subTitle"/>
          </p:nvPr>
        </p:nvSpPr>
        <p:spPr>
          <a:xfrm>
            <a:off x="1522412" y="3657599"/>
            <a:ext cx="9144000" cy="131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6" name="Google Shape;236;p11"/>
          <p:cNvSpPr txBox="1"/>
          <p:nvPr>
            <p:ph idx="1" type="body"/>
          </p:nvPr>
        </p:nvSpPr>
        <p:spPr>
          <a:xfrm rot="5400000">
            <a:off x="3998912" y="-647700"/>
            <a:ext cx="41910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7" name="Google Shape;237;p11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8" name="Google Shape;238;p11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9" name="Google Shape;239;p11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title"/>
          </p:nvPr>
        </p:nvSpPr>
        <p:spPr>
          <a:xfrm rot="5400000">
            <a:off x="7087954" y="1909312"/>
            <a:ext cx="5897562" cy="26282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2" name="Google Shape;242;p12"/>
          <p:cNvSpPr txBox="1"/>
          <p:nvPr>
            <p:ph idx="1" type="body"/>
          </p:nvPr>
        </p:nvSpPr>
        <p:spPr>
          <a:xfrm rot="5400000">
            <a:off x="1755344" y="-642724"/>
            <a:ext cx="5897562" cy="773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3" name="Google Shape;243;p12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4" name="Google Shape;244;p12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5" name="Google Shape;245;p12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5" name="Google Shape;185;p3"/>
          <p:cNvSpPr txBox="1"/>
          <p:nvPr>
            <p:ph idx="1" type="body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6" name="Google Shape;186;p3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7" name="Google Shape;187;p3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8" name="Google Shape;188;p3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type="title"/>
          </p:nvPr>
        </p:nvSpPr>
        <p:spPr>
          <a:xfrm>
            <a:off x="1522413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1" name="Google Shape;191;p4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2" name="Google Shape;192;p4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3" name="Google Shape;193;p4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522413" y="1828800"/>
            <a:ext cx="44805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836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836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836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836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7" name="Google Shape;197;p5"/>
          <p:cNvSpPr txBox="1"/>
          <p:nvPr>
            <p:ph idx="2" type="body"/>
          </p:nvPr>
        </p:nvSpPr>
        <p:spPr>
          <a:xfrm>
            <a:off x="6185853" y="1828800"/>
            <a:ext cx="44805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836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836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836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836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8" name="Google Shape;198;p5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9" name="Google Shape;199;p5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0" name="Google Shape;200;p5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1522412" y="1676400"/>
            <a:ext cx="914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nstantia"/>
              <a:buNone/>
              <a:defRPr b="1" i="0" sz="6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1522412" y="5029200"/>
            <a:ext cx="9144000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4" name="Google Shape;204;p6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5" name="Google Shape;205;p6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6" name="Google Shape;206;p6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idx="1" type="body"/>
          </p:nvPr>
        </p:nvSpPr>
        <p:spPr>
          <a:xfrm>
            <a:off x="1522413" y="1828800"/>
            <a:ext cx="448056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b="1" i="0" sz="19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None/>
              <a:defRPr b="1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9" name="Google Shape;209;p7"/>
          <p:cNvSpPr txBox="1"/>
          <p:nvPr>
            <p:ph idx="2" type="body"/>
          </p:nvPr>
        </p:nvSpPr>
        <p:spPr>
          <a:xfrm>
            <a:off x="1522413" y="2743200"/>
            <a:ext cx="448056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0" name="Google Shape;210;p7"/>
          <p:cNvSpPr txBox="1"/>
          <p:nvPr>
            <p:ph idx="3" type="body"/>
          </p:nvPr>
        </p:nvSpPr>
        <p:spPr>
          <a:xfrm>
            <a:off x="6185853" y="1828800"/>
            <a:ext cx="448056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b="1" i="0" sz="19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None/>
              <a:defRPr b="1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1" name="Google Shape;211;p7"/>
          <p:cNvSpPr txBox="1"/>
          <p:nvPr>
            <p:ph idx="4" type="body"/>
          </p:nvPr>
        </p:nvSpPr>
        <p:spPr>
          <a:xfrm>
            <a:off x="6185853" y="2743200"/>
            <a:ext cx="448056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2" name="Google Shape;212;p7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3" name="Google Shape;213;p7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4" name="Google Shape;214;p7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8" name="Google Shape;218;p8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9" name="Google Shape;219;p8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1065214" y="741872"/>
            <a:ext cx="4190998" cy="2687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  <a:defRPr b="1" i="0" sz="4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5561012" y="761999"/>
            <a:ext cx="55626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3" name="Google Shape;223;p9"/>
          <p:cNvSpPr txBox="1"/>
          <p:nvPr>
            <p:ph idx="2" type="body"/>
          </p:nvPr>
        </p:nvSpPr>
        <p:spPr>
          <a:xfrm>
            <a:off x="1065214" y="3581400"/>
            <a:ext cx="4190998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4" name="Google Shape;224;p9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5" name="Google Shape;225;p9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6" name="Google Shape;226;p9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065212" y="741872"/>
            <a:ext cx="4190999" cy="2687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  <a:defRPr b="1" i="0" sz="4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9" name="Google Shape;229;p10"/>
          <p:cNvSpPr/>
          <p:nvPr>
            <p:ph idx="2" type="pic"/>
          </p:nvPr>
        </p:nvSpPr>
        <p:spPr>
          <a:xfrm>
            <a:off x="5561013" y="762000"/>
            <a:ext cx="5562600" cy="5257800"/>
          </a:xfrm>
          <a:prstGeom prst="rect">
            <a:avLst/>
          </a:prstGeom>
          <a:solidFill>
            <a:srgbClr val="494D11"/>
          </a:solidFill>
          <a:ln>
            <a:noFill/>
          </a:ln>
          <a:effectLst>
            <a:outerShdw blurRad="114300" rotWithShape="0" algn="t" dir="2700000" dist="38100">
              <a:srgbClr val="000000">
                <a:alpha val="4196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1065212" y="3581400"/>
            <a:ext cx="4190999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1" name="Google Shape;231;p10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2" name="Google Shape;232;p10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3" name="Google Shape;233;p10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63300"/>
            </a:gs>
            <a:gs pos="64000">
              <a:srgbClr val="663300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525050"/>
            <a:ext cx="12198033" cy="1331045"/>
          </a:xfrm>
          <a:custGeom>
            <a:rect b="b" l="l" r="r" t="t"/>
            <a:pathLst>
              <a:path extrusionOk="0" h="1331045" w="12198033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>
            <p:ph type="ctrTitle"/>
          </p:nvPr>
        </p:nvSpPr>
        <p:spPr>
          <a:xfrm>
            <a:off x="1122362" y="2362200"/>
            <a:ext cx="9944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nstantia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On the Road to Reliability for Android Robots in a Physical World</a:t>
            </a:r>
            <a:endParaRPr/>
          </a:p>
        </p:txBody>
      </p:sp>
      <p:sp>
        <p:nvSpPr>
          <p:cNvPr id="251" name="Google Shape;251;p13"/>
          <p:cNvSpPr txBox="1"/>
          <p:nvPr>
            <p:ph idx="1" type="subTitle"/>
          </p:nvPr>
        </p:nvSpPr>
        <p:spPr>
          <a:xfrm>
            <a:off x="2360612" y="3657599"/>
            <a:ext cx="8229600" cy="131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KRISHNA SAXENA, TORIN PERKINS, CATHERINE LEE, JAMES MENEZES AND BO LI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[OCTOBER 8-10, 2018]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10870153" y="92103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 rot="-5400000">
            <a:off x="10362465" y="398350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/>
          <p:nvPr>
            <p:ph type="title"/>
          </p:nvPr>
        </p:nvSpPr>
        <p:spPr>
          <a:xfrm>
            <a:off x="150812" y="76200"/>
            <a:ext cx="1052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Method: Software FMEA (Failure Modes and Effects Analysis)</a:t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45" name="Google Shape;345;p22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46" name="Google Shape;346;p22"/>
          <p:cNvSpPr txBox="1"/>
          <p:nvPr/>
        </p:nvSpPr>
        <p:spPr>
          <a:xfrm>
            <a:off x="150812" y="1382128"/>
            <a:ext cx="118110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 hardware and software errors need to be addressed in SFMEA.  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descr="Sample table with 3 columns, 4 rows" id="348" name="Google Shape;348;p22"/>
          <p:cNvGraphicFramePr/>
          <p:nvPr/>
        </p:nvGraphicFramePr>
        <p:xfrm>
          <a:off x="238677" y="19176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{B95DF142-E48E-4A9D-BF9D-731A227E066C}</a:tableStyleId>
              </a:tblPr>
              <a:tblGrid>
                <a:gridCol w="1893325"/>
                <a:gridCol w="1905000"/>
                <a:gridCol w="5867400"/>
                <a:gridCol w="2069075"/>
              </a:tblGrid>
              <a:tr h="628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Category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Definitions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Key Fault Events Being Addressed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Category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198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Functionality: 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sequence/</a:t>
                      </a:r>
                      <a:br>
                        <a:rPr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order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 particular event is initiated in the incorrect order or not at all.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Event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The robot lifting level in the software was set to zero at the incorrect lifting position due to the autonomous program stopped by the glyph 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Solution: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Developed the software reset program and trigger the one button manual reset at the beginning of the tele operation (TeleOpe) session to recover in 1 sec. </a:t>
                      </a: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Functionality: 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sequence/</a:t>
                      </a:r>
                      <a:br>
                        <a:rPr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order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884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Functionality: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data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is corrupted, incorrect, etc.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Event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The robot back sonar sensor reading incorrect data caused the wrong traveling distance.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Solution: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added the error protection in the software program to cap within the threshold for the traveling distance to avoid hitting the balance stone.  </a:t>
                      </a: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Functionality: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Fault data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>
            <p:ph type="title"/>
          </p:nvPr>
        </p:nvSpPr>
        <p:spPr>
          <a:xfrm>
            <a:off x="0" y="-17978"/>
            <a:ext cx="111252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b="1" i="0" lang="en-US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Shortcut Model Survey: Strengths </a:t>
            </a:r>
            <a:endParaRPr b="1" i="0" sz="3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56" name="Google Shape;356;p23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57" name="Google Shape;357;p2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58" name="Google Shape;358;p23"/>
          <p:cNvGraphicFramePr/>
          <p:nvPr/>
        </p:nvGraphicFramePr>
        <p:xfrm>
          <a:off x="150812" y="9507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388425"/>
                <a:gridCol w="10227850"/>
                <a:gridCol w="1336875"/>
              </a:tblGrid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9.5 points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We protect older code that shouldn't be modified.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 total schedule time in years is less than one.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 number of software people years for this release is less than seven.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53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Domain knowledge required to develop this software application can be acquired via public domain in short period of time.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This software application has imminent legal risks.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 (0)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6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Operators have been or will be trained on the software.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53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 software team members who are working on the same software system are geographically collocated.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7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Turnover rate of software engineers on this project is &lt; 20% during course of project.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This will be a maintenance release (no major feature addition).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 (0)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7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 software has been recently reconstructed (i.e., to update legacy design or code).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(0)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7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11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We have a small organization (&lt;8 people) or there are team sizes that do not exceed 8 people per team.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 (1)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53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12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We have a culture in which all software engineers’ value testing their own code (as opposed to waiting for someone else to test it).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Somewhat (0.5)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53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13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We manage subcontractors—Outsource code that is not in our expertise, keep code that is our expertise in house.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(0)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26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14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There have been at least four fielded releases prior to this one.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(0)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  <a:tr h="53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15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 difference between the most and least educated end user is not more than one degree type (i.e., bachelors/masters, high school/associates).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Yes(1)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50" marL="506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/>
          <p:nvPr>
            <p:ph type="title"/>
          </p:nvPr>
        </p:nvSpPr>
        <p:spPr>
          <a:xfrm>
            <a:off x="150812" y="76200"/>
            <a:ext cx="108966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Shortcut Model </a:t>
            </a: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Risks 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66" name="Google Shape;366;p24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67" name="Google Shape;367;p2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68" name="Google Shape;368;p24"/>
          <p:cNvGraphicFramePr/>
          <p:nvPr/>
        </p:nvGraphicFramePr>
        <p:xfrm>
          <a:off x="303212" y="11430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533400"/>
                <a:gridCol w="9218450"/>
                <a:gridCol w="190675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 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3.25 point</a:t>
                      </a:r>
                      <a:endParaRPr b="1"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587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This is brand new release (version 1), or development language, or OS, or technology (add one for each risk).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Yes (1)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Target hardware/system is accessible within 0.75 points for minutes, 0.5 points for hours, 0.25 points for days, and 0 points for weeks or months.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0.75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533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Short term contractors (&lt; 1 year) are used for developing line of business code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No (0)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Code is not reused when it should be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Somewhat (0.5)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5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We wait until all code is completed before starting the next level of testing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No (0)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6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Target hardware is brand new or evolving (will not be finished until software is finished)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Yes (1)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  <a:tr h="376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7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Age of oldest part of code &gt;10 years 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No (0)</a:t>
                      </a:r>
                      <a:endParaRPr sz="18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50650" marL="506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/>
          <p:nvPr>
            <p:ph type="title"/>
          </p:nvPr>
        </p:nvSpPr>
        <p:spPr>
          <a:xfrm>
            <a:off x="150812" y="76200"/>
            <a:ext cx="10523538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Shortcut Model: </a:t>
            </a: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Defect Density Prediction</a:t>
            </a: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5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76" name="Google Shape;376;p25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77" name="Google Shape;377;p25"/>
          <p:cNvSpPr txBox="1"/>
          <p:nvPr/>
        </p:nvSpPr>
        <p:spPr>
          <a:xfrm>
            <a:off x="227011" y="1094409"/>
            <a:ext cx="11876935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Subtracting the result of “Risk” points from the result of “Strength” points: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resulting defect density prediction is then multiplied by the normalized effective KSLOC (EKSLOC) to determine the defect density.  EKSLOC is a weighted average of new, modified, reused, and auto-generated code.  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EKSLOC = New KSLOC + (A × major modified KSLOC) + (B × moderate modified KSLOC) + (C × Minor modified KSLOC) + (D × reused KSLOC without modification) + (E × auto-generated KSLOC)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KSLOC: Kilo Source Line of Code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7313635" y="21336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7313635" y="25908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7313635" y="8145463"/>
            <a:ext cx="12188825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82" name="Google Shape;382;p25"/>
          <p:cNvGraphicFramePr/>
          <p:nvPr/>
        </p:nvGraphicFramePr>
        <p:xfrm>
          <a:off x="2393578" y="16306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3610825"/>
                <a:gridCol w="3932975"/>
              </a:tblGrid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Predicted Defect Density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 4.0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 0.5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0.647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&gt;0.5 AND &lt;4.0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0.239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"/>
          <p:cNvSpPr txBox="1"/>
          <p:nvPr>
            <p:ph type="title"/>
          </p:nvPr>
        </p:nvSpPr>
        <p:spPr>
          <a:xfrm>
            <a:off x="150812" y="-76200"/>
            <a:ext cx="10523538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Shortcut Model : Predicted # of Defects  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90" name="Google Shape;390;p26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91" name="Google Shape;391;p26"/>
          <p:cNvSpPr txBox="1"/>
          <p:nvPr/>
        </p:nvSpPr>
        <p:spPr>
          <a:xfrm>
            <a:off x="62182" y="628408"/>
            <a:ext cx="12268199" cy="6924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 effectiveness multipliers for different source codes: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Normalized EKSLOC is then normalized for languages: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predicted # of defects: 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EKLSOC * Language Normalization Conversion * Predicted Defect Density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3" name="Google Shape;393;p26"/>
          <p:cNvSpPr/>
          <p:nvPr/>
        </p:nvSpPr>
        <p:spPr>
          <a:xfrm>
            <a:off x="7313635" y="21336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4" name="Google Shape;394;p26"/>
          <p:cNvSpPr/>
          <p:nvPr/>
        </p:nvSpPr>
        <p:spPr>
          <a:xfrm>
            <a:off x="7313635" y="25908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7313635" y="8145463"/>
            <a:ext cx="12188825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96" name="Google Shape;396;p26"/>
          <p:cNvGraphicFramePr/>
          <p:nvPr/>
        </p:nvGraphicFramePr>
        <p:xfrm>
          <a:off x="240322" y="11461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3497800"/>
                <a:gridCol w="1355125"/>
                <a:gridCol w="6840775"/>
              </a:tblGrid>
              <a:tr h="275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Multiplier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Ranges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 of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75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A—major modification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 40% 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Magnitude of requirements change.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5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B—moderate modification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 to 40% 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Magnitude of design change and cohesiveness of design.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5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C—minor modification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 to 20% 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Cohesiveness of code (ability to change it w/o breaking an unrelated function).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5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D—reused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 to 30% 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Cohesiveness of design. How long the reused code has been in operation.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5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E—auto generated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 to 10% 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ability to program the automated tool to provide code as per the design and requirements.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397" name="Google Shape;397;p26"/>
          <p:cNvGraphicFramePr/>
          <p:nvPr/>
        </p:nvGraphicFramePr>
        <p:xfrm>
          <a:off x="240322" y="45599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5958375"/>
                <a:gridCol w="5735350"/>
              </a:tblGrid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type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Normalization conversion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order language such as C, Fortran, etc.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 oriented language such as Java, C++, C#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94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Hybrid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 txBox="1"/>
          <p:nvPr>
            <p:ph type="title"/>
          </p:nvPr>
        </p:nvSpPr>
        <p:spPr>
          <a:xfrm>
            <a:off x="150812" y="76200"/>
            <a:ext cx="10523538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#1: FTC Robot Autonomous Glyphs Collections  </a:t>
            </a:r>
            <a:endParaRPr/>
          </a:p>
        </p:txBody>
      </p:sp>
      <p:sp>
        <p:nvSpPr>
          <p:cNvPr id="404" name="Google Shape;404;p27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05" name="Google Shape;405;p27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150812" y="1066800"/>
            <a:ext cx="764701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Target is to pick up 2 to 3 glyphs in autonomous and deliver to cryptobox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Software reliability stable when only delivering 1 glyph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Prior to the Houston Championship ~50% of code changed to deliver 2 to 3 glyphs and increase the chance of robot scoring higher   </a:t>
            </a:r>
            <a:endParaRPr/>
          </a:p>
        </p:txBody>
      </p:sp>
      <p:sp>
        <p:nvSpPr>
          <p:cNvPr id="407" name="Google Shape;407;p2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7313635" y="21336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7313635" y="25908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7313635" y="8145463"/>
            <a:ext cx="12188825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7822" y="978362"/>
            <a:ext cx="4163990" cy="580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/>
          <p:nvPr>
            <p:ph type="title"/>
          </p:nvPr>
        </p:nvSpPr>
        <p:spPr>
          <a:xfrm>
            <a:off x="150812" y="76200"/>
            <a:ext cx="10523538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#1: Shortcut Model Defect Predictions</a:t>
            </a:r>
            <a:endParaRPr/>
          </a:p>
        </p:txBody>
      </p:sp>
      <p:sp>
        <p:nvSpPr>
          <p:cNvPr id="418" name="Google Shape;418;p28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19" name="Google Shape;419;p28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157263" y="1209564"/>
            <a:ext cx="108204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Robot software reliability model Effective Kilo Source Line of Code (EKSLOC)    </a:t>
            </a:r>
            <a:endParaRPr/>
          </a:p>
        </p:txBody>
      </p:sp>
      <p:sp>
        <p:nvSpPr>
          <p:cNvPr id="421" name="Google Shape;421;p28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7313635" y="21336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7313635" y="25908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7313635" y="8145463"/>
            <a:ext cx="12188825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425" name="Google Shape;425;p28"/>
          <p:cNvGraphicFramePr/>
          <p:nvPr/>
        </p:nvGraphicFramePr>
        <p:xfrm>
          <a:off x="157263" y="220318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2895600"/>
                <a:gridCol w="990600"/>
                <a:gridCol w="1066800"/>
                <a:gridCol w="1219200"/>
                <a:gridCol w="990600"/>
                <a:gridCol w="838200"/>
                <a:gridCol w="1600200"/>
                <a:gridCol w="2021700"/>
              </a:tblGrid>
              <a:tr h="706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LRU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modified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modified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modified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Reused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generated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in 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EKSLOC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35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35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prior to April, 2018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post April, 2018 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+ 0.125 = 2.625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426" name="Google Shape;426;p28"/>
          <p:cNvGraphicFramePr/>
          <p:nvPr/>
        </p:nvGraphicFramePr>
        <p:xfrm>
          <a:off x="157263" y="456408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2902050"/>
                <a:gridCol w="1295400"/>
                <a:gridCol w="1524000"/>
                <a:gridCol w="1371600"/>
                <a:gridCol w="1515525"/>
                <a:gridCol w="3020775"/>
              </a:tblGrid>
              <a:tr h="11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EKSLOC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KLSOC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Normalization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this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Normalized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EKLSOC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Predicted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defect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density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Predicted defects = predicted defect</a:t>
                      </a:r>
                      <a:b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density × normalized EKSLOC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05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prior to April, 2018 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X 6 X 0.11 = 3.3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post April, 2018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2.625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2.625 X 6 X 0.11 = 1.73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427" name="Google Shape;427;p28"/>
          <p:cNvSpPr txBox="1"/>
          <p:nvPr/>
        </p:nvSpPr>
        <p:spPr>
          <a:xfrm>
            <a:off x="157263" y="3961889"/>
            <a:ext cx="108204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Robot software predicted # of defects    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>
            <p:ph type="title"/>
          </p:nvPr>
        </p:nvSpPr>
        <p:spPr>
          <a:xfrm>
            <a:off x="150812" y="228600"/>
            <a:ext cx="10820400" cy="5538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#1: The Android Robot Defects in Real Matches  </a:t>
            </a:r>
            <a:endParaRPr/>
          </a:p>
        </p:txBody>
      </p:sp>
      <p:sp>
        <p:nvSpPr>
          <p:cNvPr id="433" name="Google Shape;433;p29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34" name="Google Shape;434;p29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35" name="Google Shape;435;p29"/>
          <p:cNvSpPr txBox="1"/>
          <p:nvPr/>
        </p:nvSpPr>
        <p:spPr>
          <a:xfrm>
            <a:off x="150812" y="934897"/>
            <a:ext cx="115824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# of defect matches the shortcut model predictions.   </a:t>
            </a:r>
            <a:endParaRPr/>
          </a:p>
          <a:p>
            <a:pPr indent="-3111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MTBF (Mean Time between Failure) is 720 seconds when considering both failures for SC#3 and HC #9.</a:t>
            </a:r>
            <a:endParaRPr/>
          </a:p>
        </p:txBody>
      </p:sp>
      <p:sp>
        <p:nvSpPr>
          <p:cNvPr id="436" name="Google Shape;436;p29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37" name="Google Shape;4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212" y="3048000"/>
            <a:ext cx="11506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9"/>
          <p:cNvSpPr/>
          <p:nvPr/>
        </p:nvSpPr>
        <p:spPr>
          <a:xfrm>
            <a:off x="8761412" y="4724400"/>
            <a:ext cx="533400" cy="914400"/>
          </a:xfrm>
          <a:prstGeom prst="ellipse">
            <a:avLst/>
          </a:prstGeom>
          <a:noFill/>
          <a:ln cap="flat" cmpd="sng" w="571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/>
          <p:nvPr>
            <p:ph type="title"/>
          </p:nvPr>
        </p:nvSpPr>
        <p:spPr>
          <a:xfrm>
            <a:off x="150812" y="228600"/>
            <a:ext cx="10820400" cy="5538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of Defect in HC #9 Match</a:t>
            </a:r>
            <a:endParaRPr/>
          </a:p>
        </p:txBody>
      </p:sp>
      <p:sp>
        <p:nvSpPr>
          <p:cNvPr id="444" name="Google Shape;444;p30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45" name="Google Shape;445;p30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46" name="Google Shape;446;p30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47" name="Google Shape;4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1613" y="1295400"/>
            <a:ext cx="67056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613" y="68580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"/>
          <p:cNvSpPr txBox="1"/>
          <p:nvPr>
            <p:ph type="title"/>
          </p:nvPr>
        </p:nvSpPr>
        <p:spPr>
          <a:xfrm>
            <a:off x="150812" y="76200"/>
            <a:ext cx="9906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#1: Software Reliability Model Benefits </a:t>
            </a:r>
            <a:endParaRPr/>
          </a:p>
        </p:txBody>
      </p:sp>
      <p:sp>
        <p:nvSpPr>
          <p:cNvPr id="454" name="Google Shape;454;p31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55" name="Google Shape;455;p31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150812" y="1066800"/>
            <a:ext cx="115824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software reliability model helped the team?  </a:t>
            </a:r>
            <a:endParaRPr/>
          </a:p>
          <a:p>
            <a:pPr indent="-3111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 defect removal and reliability improvement (e.g., FTA, SFMEA)</a:t>
            </a:r>
            <a:endParaRPr/>
          </a:p>
          <a:p>
            <a:pPr indent="-3111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Houston World Competition code redesign decision and implementations strategy (e.g., code reuse, physical input considerations, etc.)  </a:t>
            </a:r>
            <a:endParaRPr/>
          </a:p>
        </p:txBody>
      </p:sp>
      <p:sp>
        <p:nvSpPr>
          <p:cNvPr id="457" name="Google Shape;457;p3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type="title"/>
          </p:nvPr>
        </p:nvSpPr>
        <p:spPr>
          <a:xfrm>
            <a:off x="1522412" y="95976"/>
            <a:ext cx="86868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Points and Overview of Content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>
            <p:ph idx="1" type="body"/>
          </p:nvPr>
        </p:nvSpPr>
        <p:spPr>
          <a:xfrm>
            <a:off x="1293812" y="1371600"/>
            <a:ext cx="10134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Inspiration and Recognition of Science and Technology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(FIRST) and FIRST Tech Challenge (FTC) Android robots 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 for software reliability 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Fault tree analysis (FTA), software failure mode and effects analysis (SFMEA) and software reliability shortcut model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Android robot autonomous glyph collections and delivery  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detection through Android phone camera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 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 rot="-5400000">
            <a:off x="10353787" y="398351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#2: Jewel Detection Algorithms</a:t>
            </a:r>
            <a:endParaRPr/>
          </a:p>
        </p:txBody>
      </p:sp>
      <p:sp>
        <p:nvSpPr>
          <p:cNvPr id="463" name="Google Shape;463;p3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64" name="Google Shape;464;p32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65" name="Google Shape;465;p32"/>
          <p:cNvSpPr txBox="1"/>
          <p:nvPr/>
        </p:nvSpPr>
        <p:spPr>
          <a:xfrm>
            <a:off x="150812" y="1066800"/>
            <a:ext cx="7543800" cy="496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Self-correction Image Detection through Android Phone Camera Image</a:t>
            </a:r>
            <a:endParaRPr/>
          </a:p>
          <a:p>
            <a:pPr indent="-254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jewel detection utilizes Vuforia and OpenCV to locate the center of the VuMark and save the current frame</a:t>
            </a:r>
            <a:endParaRPr/>
          </a:p>
          <a:p>
            <a:pPr indent="-254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OpenCV is used to draw a ROI around a jewel, convert the color scheme from RGB to HSV, and create a histogram of hues</a:t>
            </a:r>
            <a:endParaRPr/>
          </a:p>
        </p:txBody>
      </p:sp>
      <p:sp>
        <p:nvSpPr>
          <p:cNvPr id="466" name="Google Shape;466;p32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ssaxena\Downloads\roiImage.png" id="467" name="Google Shape;4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2937" y="4057016"/>
            <a:ext cx="3977896" cy="2630168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ssaxena\Downloads\vuImage.png" id="468" name="Google Shape;4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7716" y="1066800"/>
            <a:ext cx="3977896" cy="2667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#2: Fault Tree Analysis (FTA) 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3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75" name="Google Shape;475;p33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76" name="Google Shape;476;p33"/>
          <p:cNvSpPr txBox="1"/>
          <p:nvPr/>
        </p:nvSpPr>
        <p:spPr>
          <a:xfrm>
            <a:off x="294929" y="6032304"/>
            <a:ext cx="117348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FTA: Setup and ambient light intensity affect how color is identified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78" name="Google Shape;4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829" y="950800"/>
            <a:ext cx="10287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/>
          <p:nvPr/>
        </p:nvSpPr>
        <p:spPr>
          <a:xfrm>
            <a:off x="6704012" y="3657600"/>
            <a:ext cx="1905000" cy="1891791"/>
          </a:xfrm>
          <a:prstGeom prst="ellipse">
            <a:avLst/>
          </a:prstGeom>
          <a:noFill/>
          <a:ln cap="flat" cmpd="sng" w="571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 txBox="1"/>
          <p:nvPr>
            <p:ph idx="1" type="body"/>
          </p:nvPr>
        </p:nvSpPr>
        <p:spPr>
          <a:xfrm>
            <a:off x="128014" y="1025596"/>
            <a:ext cx="6019800" cy="5512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 Light Experiment Setup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1"/>
              <a:buFont typeface="Arial"/>
              <a:buChar char="•"/>
            </a:pPr>
            <a:r>
              <a:rPr b="0" i="0" lang="en-US" sz="30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Tested the accuracy of color detection by amplifying and changing lighting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1"/>
              <a:buFont typeface="Arial"/>
              <a:buChar char="•"/>
            </a:pPr>
            <a:r>
              <a:rPr b="0" i="0" lang="en-US" sz="30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 conditions represents tournament lighting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1"/>
              <a:buFont typeface="Arial"/>
              <a:buChar char="•"/>
            </a:pPr>
            <a:r>
              <a:rPr b="0" i="0" lang="en-US" sz="30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bright LED light and colored films changed the conditions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1"/>
              <a:buFont typeface="Arial"/>
              <a:buChar char="•"/>
            </a:pPr>
            <a:r>
              <a:rPr b="0" i="0" lang="en-US" sz="30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algorithm correctly predicted the color each time</a:t>
            </a:r>
            <a:endParaRPr/>
          </a:p>
        </p:txBody>
      </p:sp>
      <p:graphicFrame>
        <p:nvGraphicFramePr>
          <p:cNvPr descr="Sample table with 3 columns, 4 rows" id="486" name="Google Shape;486;p34"/>
          <p:cNvGraphicFramePr/>
          <p:nvPr/>
        </p:nvGraphicFramePr>
        <p:xfrm>
          <a:off x="6170612" y="9960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{B95DF142-E48E-4A9D-BF9D-731A227E066C}</a:tableStyleId>
              </a:tblPr>
              <a:tblGrid>
                <a:gridCol w="475500"/>
                <a:gridCol w="1267975"/>
                <a:gridCol w="3328425"/>
                <a:gridCol w="871725"/>
              </a:tblGrid>
              <a:tr h="429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Luminosity (lx)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Jewel</a:t>
                      </a:r>
                      <a:endParaRPr/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flash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501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conditions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 focused on VuMark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Flash and focused green light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Flash and focused red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Flash and focused blue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and focused green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and focused red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and focused blue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0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72-160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Pulsing light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87" name="Google Shape;487;p34"/>
          <p:cNvSpPr txBox="1"/>
          <p:nvPr/>
        </p:nvSpPr>
        <p:spPr>
          <a:xfrm>
            <a:off x="10928150" y="15903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88" name="Google Shape;488;p34"/>
          <p:cNvSpPr txBox="1"/>
          <p:nvPr/>
        </p:nvSpPr>
        <p:spPr>
          <a:xfrm rot="-5400000">
            <a:off x="10420462" y="322150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89" name="Google Shape;489;p3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0" name="Google Shape;490;p34"/>
          <p:cNvSpPr txBox="1"/>
          <p:nvPr/>
        </p:nvSpPr>
        <p:spPr>
          <a:xfrm>
            <a:off x="172410" y="0"/>
            <a:ext cx="1075574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#2: Ambient Light Experiments  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97" name="Google Shape;497;p35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98" name="Google Shape;498;p35"/>
          <p:cNvSpPr txBox="1"/>
          <p:nvPr/>
        </p:nvSpPr>
        <p:spPr>
          <a:xfrm>
            <a:off x="150812" y="1066800"/>
            <a:ext cx="11582400" cy="527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Shared FTC engineering experience to attain software reliability in Android robotic with software-hardware integrated solutions  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Established fault tree and software FMEA methodologies for prompt robot reliability improvements in the physical world  </a:t>
            </a:r>
            <a:endParaRPr/>
          </a:p>
          <a:p>
            <a:pPr indent="-1079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Validated the shortcut software reliability model to effectively predict defect density and help to design/build Android robots in FTC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>
            <p:ph type="title"/>
          </p:nvPr>
        </p:nvSpPr>
        <p:spPr>
          <a:xfrm>
            <a:off x="963612" y="505548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06" name="Google Shape;506;p36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07" name="Google Shape;507;p36"/>
          <p:cNvSpPr txBox="1"/>
          <p:nvPr/>
        </p:nvSpPr>
        <p:spPr>
          <a:xfrm>
            <a:off x="303211" y="1613782"/>
            <a:ext cx="11800735" cy="319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PNSQC committees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Reviewers: Keith Stobie and Kingsum Chow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Inspiration and Recognition of Science and Technology</a:t>
            </a:r>
            <a:b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(FIRST) Program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Oregon Robotics Tournament &amp; Outreach Program (ORTOP)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FTC team coaches and mentors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team robot Tippy and all of our FTC teammates</a:t>
            </a:r>
            <a:endParaRPr/>
          </a:p>
        </p:txBody>
      </p:sp>
      <p:sp>
        <p:nvSpPr>
          <p:cNvPr id="508" name="Google Shape;508;p3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7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Closing Reference  </a:t>
            </a:r>
            <a:endParaRPr/>
          </a:p>
        </p:txBody>
      </p:sp>
      <p:sp>
        <p:nvSpPr>
          <p:cNvPr id="514" name="Google Shape;514;p37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15" name="Google Shape;515;p37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16" name="Google Shape;516;p37"/>
          <p:cNvSpPr txBox="1"/>
          <p:nvPr/>
        </p:nvSpPr>
        <p:spPr>
          <a:xfrm>
            <a:off x="150812" y="1066800"/>
            <a:ext cx="11582400" cy="241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 email: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bytesofkitkats@gmail.com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 social media: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https://www.facebook.com/bytesofkitkatsFTC/</a:t>
            </a:r>
            <a:endParaRPr/>
          </a:p>
        </p:txBody>
      </p:sp>
      <p:sp>
        <p:nvSpPr>
          <p:cNvPr id="517" name="Google Shape;517;p3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50812" y="1066800"/>
            <a:ext cx="115824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Robotics software reliability is crucial to control robot hardware while interacting with the physical world  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modeling and methodology are employed on the road to software reliability. 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Shared the experiences how FIRST Tech Challenge (FTC) robotics team improves software reliability along with detail case studies.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FIRST Tech Challenge (FTC)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150812" y="950800"/>
            <a:ext cx="1162406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FTC competition field: 12’ by 12’. Each alliance has 2 robots.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1966" y="1524000"/>
            <a:ext cx="9252384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>
            <p:ph type="title"/>
          </p:nvPr>
        </p:nvSpPr>
        <p:spPr>
          <a:xfrm>
            <a:off x="150812" y="76200"/>
            <a:ext cx="112776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FIRST Tech Challenge (FTC): Control Robot 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92" name="Google Shape;292;p17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172670" y="914399"/>
            <a:ext cx="971906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Android phone controls robots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12" y="1447800"/>
            <a:ext cx="9829800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Tech Challenge Game Video</a:t>
            </a:r>
            <a:endParaRPr/>
          </a:p>
        </p:txBody>
      </p:sp>
      <p:sp>
        <p:nvSpPr>
          <p:cNvPr id="301" name="Google Shape;301;p18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04" name="Google Shape;3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724" y="950800"/>
            <a:ext cx="8749088" cy="5754800"/>
          </a:xfrm>
          <a:prstGeom prst="roundRect">
            <a:avLst>
              <a:gd fmla="val 5299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type="title"/>
          </p:nvPr>
        </p:nvSpPr>
        <p:spPr>
          <a:xfrm>
            <a:off x="150812" y="76200"/>
            <a:ext cx="103632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 for Software Reliability in a Physical World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12" name="Google Shape;312;p19"/>
          <p:cNvSpPr txBox="1"/>
          <p:nvPr/>
        </p:nvSpPr>
        <p:spPr>
          <a:xfrm>
            <a:off x="150812" y="1066800"/>
            <a:ext cx="11582400" cy="4662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is the probability of failure free operation of a computer program in a specified environment for a specified period of time 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challenges: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Effective software defect removal and rapid adaptability to new capabilities</a:t>
            </a:r>
            <a:endParaRPr/>
          </a:p>
          <a:p>
            <a:pPr indent="-1397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software algorithms to minimize sensor variability while processing physical world inputs  </a:t>
            </a:r>
            <a:endParaRPr/>
          </a:p>
        </p:txBody>
      </p:sp>
      <p:sp>
        <p:nvSpPr>
          <p:cNvPr id="313" name="Google Shape;313;p19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50812" y="76200"/>
            <a:ext cx="104394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Calibri"/>
              <a:buNone/>
            </a:pPr>
            <a:r>
              <a:rPr b="1" i="0" lang="en-US" sz="34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Reliability Method: Fault Tree Analysis (FTA)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20" name="Google Shape;320;p20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21" name="Google Shape;321;p20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049" y="970066"/>
            <a:ext cx="9601200" cy="580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150812" y="76200"/>
            <a:ext cx="10523538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#1: Fault Tree Analysis (FTA) and Testing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150812" y="903409"/>
            <a:ext cx="108204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FTA directed the testing strategy and coverage: 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7313635" y="21336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7313635" y="2590800"/>
            <a:ext cx="1218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7313635" y="8145463"/>
            <a:ext cx="12188825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36" name="Google Shape;336;p21"/>
          <p:cNvGraphicFramePr/>
          <p:nvPr/>
        </p:nvGraphicFramePr>
        <p:xfrm>
          <a:off x="150812" y="138436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{B95DF142-E48E-4A9D-BF9D-731A227E066C}</a:tableStyleId>
              </a:tblPr>
              <a:tblGrid>
                <a:gridCol w="3581400"/>
                <a:gridCol w="5486400"/>
                <a:gridCol w="2885325"/>
              </a:tblGrid>
              <a:tr h="993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Balancing Stone Selection 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 Balance Stones)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Cryptobox Destination (either near alliance station or far away)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Jewel Flick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935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stone 1 (Left, Face Alliance Station)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1 @ far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2 @ far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3 @ far Crytobox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Jewel on Left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Jewel on Right   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935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stone 1 (Right, Face Alliance Station)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1 @ near Crytobox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2 @ near Crytobox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3 @ near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</a:tr>
              <a:tr h="9935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stone 1 (Left, Face Alliance Station)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1 @ far Crytobox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2 @ far Crytobox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3 @ far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</a:tr>
              <a:tr h="9935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stone 2 (Right, Face Alliance Station)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1 @ near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2 @ near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nstantia"/>
                        <a:buAutoNum type="alphaLcPeriod"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 3 @ near Crytobox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</a:tr>
            </a:tbl>
          </a:graphicData>
        </a:graphic>
      </p:graphicFrame>
      <p:sp>
        <p:nvSpPr>
          <p:cNvPr id="337" name="Google Shape;337;p21"/>
          <p:cNvSpPr/>
          <p:nvPr/>
        </p:nvSpPr>
        <p:spPr>
          <a:xfrm>
            <a:off x="1979612" y="2221579"/>
            <a:ext cx="260608" cy="977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rrency 16x9">
  <a:themeElements>
    <a:clrScheme name="Currency">
      <a:dk1>
        <a:srgbClr val="000000"/>
      </a:dk1>
      <a:lt1>
        <a:srgbClr val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rrency">
      <a:dk1>
        <a:srgbClr val="000000"/>
      </a:dk1>
      <a:lt1>
        <a:srgbClr val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